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B1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5157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014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461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5552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176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248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6814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2284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3253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682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957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19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0200A-8FA6-411E-A69A-243A3BEE6DCA}" type="datetimeFigureOut">
              <a:rPr lang="fa-IR" smtClean="0"/>
              <a:t>07/08/1446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33294-C386-4C7E-B0DA-F3F4A9AD0B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5914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9900"/>
                </a:solidFill>
              </a:rPr>
              <a:t>Treatment modalities </a:t>
            </a:r>
            <a:r>
              <a:rPr lang="en-US" sz="6600" dirty="0" smtClean="0">
                <a:solidFill>
                  <a:srgbClr val="009900"/>
                </a:solidFill>
              </a:rPr>
              <a:t/>
            </a:r>
            <a:br>
              <a:rPr lang="en-US" sz="6600" dirty="0" smtClean="0">
                <a:solidFill>
                  <a:srgbClr val="009900"/>
                </a:solidFill>
              </a:rPr>
            </a:br>
            <a:r>
              <a:rPr lang="en-US" sz="6600" dirty="0" smtClean="0">
                <a:solidFill>
                  <a:srgbClr val="009900"/>
                </a:solidFill>
              </a:rPr>
              <a:t>for CSP</a:t>
            </a:r>
            <a:endParaRPr lang="fa-IR" sz="6600" dirty="0">
              <a:solidFill>
                <a:srgbClr val="0099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052664"/>
            <a:ext cx="7086600" cy="17526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Mina </a:t>
            </a:r>
            <a:r>
              <a:rPr lang="en-US" sz="4000" b="1" dirty="0" err="1" smtClean="0">
                <a:solidFill>
                  <a:srgbClr val="FF0000"/>
                </a:solidFill>
              </a:rPr>
              <a:t>Jafarabadi</a:t>
            </a:r>
            <a:r>
              <a:rPr lang="en-US" sz="4000" b="1" dirty="0" smtClean="0">
                <a:solidFill>
                  <a:srgbClr val="FF0000"/>
                </a:solidFill>
              </a:rPr>
              <a:t>- M.D.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Tehran University of Medical Sciences</a:t>
            </a:r>
            <a:endParaRPr lang="fa-I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1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023" y="1842025"/>
            <a:ext cx="8229600" cy="452596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 smtClean="0">
                <a:solidFill>
                  <a:srgbClr val="0B192B"/>
                </a:solidFill>
              </a:rPr>
              <a:t>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83568" y="5301208"/>
            <a:ext cx="1674186" cy="936104"/>
            <a:chOff x="6624228" y="4437112"/>
            <a:chExt cx="1674186" cy="936104"/>
          </a:xfrm>
        </p:grpSpPr>
        <p:sp>
          <p:nvSpPr>
            <p:cNvPr id="7" name="Cloud Callout 6"/>
            <p:cNvSpPr/>
            <p:nvPr/>
          </p:nvSpPr>
          <p:spPr>
            <a:xfrm>
              <a:off x="6624228" y="4437112"/>
              <a:ext cx="1674186" cy="936104"/>
            </a:xfrm>
            <a:prstGeom prst="cloudCallout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800">
                <a:solidFill>
                  <a:srgbClr val="0B192B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42230" y="4653136"/>
              <a:ext cx="1656184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b="1" dirty="0" smtClean="0">
                  <a:solidFill>
                    <a:srgbClr val="0B192B"/>
                  </a:solidFill>
                </a:rPr>
                <a:t>Expectant</a:t>
              </a:r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172866" y="1126019"/>
            <a:ext cx="2160240" cy="669021"/>
            <a:chOff x="971600" y="527731"/>
            <a:chExt cx="2160240" cy="669021"/>
          </a:xfrm>
        </p:grpSpPr>
        <p:sp>
          <p:nvSpPr>
            <p:cNvPr id="8" name="Oval Callout 7"/>
            <p:cNvSpPr/>
            <p:nvPr/>
          </p:nvSpPr>
          <p:spPr>
            <a:xfrm>
              <a:off x="1259632" y="527731"/>
              <a:ext cx="1872208" cy="669021"/>
            </a:xfrm>
            <a:prstGeom prst="wedgeEllipseCallout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800">
                <a:solidFill>
                  <a:srgbClr val="0B192B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600" y="599739"/>
              <a:ext cx="2088232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b="1" dirty="0" smtClean="0">
                  <a:solidFill>
                    <a:srgbClr val="0B192B"/>
                  </a:solidFill>
                </a:rPr>
                <a:t>Local MTX</a:t>
              </a:r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 rot="19727911">
            <a:off x="6957246" y="4525277"/>
            <a:ext cx="2232248" cy="1144602"/>
            <a:chOff x="5652120" y="772230"/>
            <a:chExt cx="2232248" cy="1144602"/>
          </a:xfrm>
        </p:grpSpPr>
        <p:sp>
          <p:nvSpPr>
            <p:cNvPr id="9" name="7-Point Star 8"/>
            <p:cNvSpPr/>
            <p:nvPr/>
          </p:nvSpPr>
          <p:spPr>
            <a:xfrm>
              <a:off x="5652120" y="772230"/>
              <a:ext cx="2196244" cy="1144602"/>
            </a:xfrm>
            <a:prstGeom prst="star7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800">
                <a:solidFill>
                  <a:srgbClr val="0B192B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84168" y="862241"/>
              <a:ext cx="1800200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2800" b="1" dirty="0" smtClean="0">
                  <a:solidFill>
                    <a:srgbClr val="0B192B"/>
                  </a:solidFill>
                </a:rPr>
                <a:t>Systemic MTX</a:t>
              </a:r>
              <a:endParaRPr lang="en-US" sz="2800" b="1" dirty="0" smtClean="0">
                <a:solidFill>
                  <a:srgbClr val="0B192B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87906" y="5644405"/>
            <a:ext cx="3348390" cy="1384995"/>
            <a:chOff x="3923928" y="5798294"/>
            <a:chExt cx="3348390" cy="1384995"/>
          </a:xfrm>
        </p:grpSpPr>
        <p:sp>
          <p:nvSpPr>
            <p:cNvPr id="12" name="32-Point Star 11"/>
            <p:cNvSpPr/>
            <p:nvPr/>
          </p:nvSpPr>
          <p:spPr>
            <a:xfrm>
              <a:off x="4319990" y="5798294"/>
              <a:ext cx="2952328" cy="1059706"/>
            </a:xfrm>
            <a:prstGeom prst="star32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800">
                <a:solidFill>
                  <a:srgbClr val="0B192B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23928" y="5798294"/>
              <a:ext cx="2930860" cy="138499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b="1" dirty="0" smtClean="0">
                  <a:solidFill>
                    <a:srgbClr val="0B192B"/>
                  </a:solidFill>
                </a:rPr>
                <a:t>D&amp;E± </a:t>
              </a:r>
              <a:r>
                <a:rPr lang="en-US" sz="2800" b="1" dirty="0" err="1" smtClean="0">
                  <a:solidFill>
                    <a:srgbClr val="0B192B"/>
                  </a:solidFill>
                </a:rPr>
                <a:t>foley’s</a:t>
              </a:r>
              <a:r>
                <a:rPr lang="en-US" sz="2800" b="1" dirty="0" smtClean="0">
                  <a:solidFill>
                    <a:srgbClr val="0B192B"/>
                  </a:solidFill>
                </a:rPr>
                <a:t> </a:t>
              </a:r>
              <a:r>
                <a:rPr lang="en-US" sz="2800" b="1" dirty="0" err="1" smtClean="0">
                  <a:solidFill>
                    <a:srgbClr val="0B192B"/>
                  </a:solidFill>
                </a:rPr>
                <a:t>tamponade</a:t>
              </a:r>
              <a:endParaRPr lang="en-US" sz="2800" b="1" dirty="0" smtClean="0">
                <a:solidFill>
                  <a:srgbClr val="0B192B"/>
                </a:solidFill>
              </a:endParaRPr>
            </a:p>
            <a:p>
              <a:endParaRPr lang="fa-IR" sz="2800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23928" y="116632"/>
            <a:ext cx="2406207" cy="1384995"/>
            <a:chOff x="3245913" y="2620069"/>
            <a:chExt cx="2406207" cy="1384995"/>
          </a:xfrm>
        </p:grpSpPr>
        <p:sp>
          <p:nvSpPr>
            <p:cNvPr id="13" name="Oval Callout 12"/>
            <p:cNvSpPr/>
            <p:nvPr/>
          </p:nvSpPr>
          <p:spPr>
            <a:xfrm>
              <a:off x="3347864" y="2708920"/>
              <a:ext cx="2304256" cy="864096"/>
            </a:xfrm>
            <a:prstGeom prst="wedgeEllipseCallout">
              <a:avLst>
                <a:gd name="adj1" fmla="val 39340"/>
                <a:gd name="adj2" fmla="val 68397"/>
              </a:avLst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fa-IR" sz="2800" dirty="0">
                <a:solidFill>
                  <a:srgbClr val="0B192B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45913" y="2620069"/>
              <a:ext cx="2334199" cy="138499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B192B"/>
                  </a:solidFill>
                </a:rPr>
                <a:t>Foley’s </a:t>
              </a:r>
              <a:r>
                <a:rPr lang="en-US" sz="2800" b="1" dirty="0" err="1" smtClean="0">
                  <a:solidFill>
                    <a:srgbClr val="0B192B"/>
                  </a:solidFill>
                </a:rPr>
                <a:t>tamponade</a:t>
              </a:r>
              <a:endParaRPr lang="en-US" sz="2800" b="1" dirty="0" smtClean="0">
                <a:solidFill>
                  <a:srgbClr val="0B192B"/>
                </a:solidFill>
              </a:endParaRPr>
            </a:p>
            <a:p>
              <a:pPr algn="ctr"/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1033" name="Group 1032"/>
          <p:cNvGrpSpPr/>
          <p:nvPr/>
        </p:nvGrpSpPr>
        <p:grpSpPr>
          <a:xfrm>
            <a:off x="251520" y="142417"/>
            <a:ext cx="2039907" cy="1630399"/>
            <a:chOff x="4543599" y="1988840"/>
            <a:chExt cx="2039907" cy="1630399"/>
          </a:xfrm>
        </p:grpSpPr>
        <p:sp>
          <p:nvSpPr>
            <p:cNvPr id="4" name="Explosion 1 3"/>
            <p:cNvSpPr/>
            <p:nvPr/>
          </p:nvSpPr>
          <p:spPr>
            <a:xfrm>
              <a:off x="4601943" y="1988840"/>
              <a:ext cx="1981563" cy="1467743"/>
            </a:xfrm>
            <a:prstGeom prst="irregularSeal1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800">
                <a:solidFill>
                  <a:srgbClr val="0B192B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43599" y="2234244"/>
              <a:ext cx="1410217" cy="138499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b="1" dirty="0" smtClean="0">
                  <a:solidFill>
                    <a:srgbClr val="0B192B"/>
                  </a:solidFill>
                </a:rPr>
                <a:t>UAE± D&amp;E</a:t>
              </a:r>
            </a:p>
            <a:p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1034" name="Group 1033"/>
          <p:cNvGrpSpPr/>
          <p:nvPr/>
        </p:nvGrpSpPr>
        <p:grpSpPr>
          <a:xfrm rot="19626273">
            <a:off x="-32641" y="2195881"/>
            <a:ext cx="2952328" cy="1256079"/>
            <a:chOff x="6156176" y="3422030"/>
            <a:chExt cx="2952328" cy="1256079"/>
          </a:xfrm>
        </p:grpSpPr>
        <p:sp>
          <p:nvSpPr>
            <p:cNvPr id="27" name="Explosion 2 26"/>
            <p:cNvSpPr/>
            <p:nvPr/>
          </p:nvSpPr>
          <p:spPr>
            <a:xfrm>
              <a:off x="6156176" y="3422030"/>
              <a:ext cx="2952328" cy="1159098"/>
            </a:xfrm>
            <a:prstGeom prst="irregularSeal2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800">
                <a:solidFill>
                  <a:srgbClr val="0B192B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64188" y="3724002"/>
              <a:ext cx="2268252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b="1" dirty="0" smtClean="0">
                  <a:solidFill>
                    <a:srgbClr val="0B192B"/>
                  </a:solidFill>
                </a:rPr>
                <a:t>Laparotomy</a:t>
              </a:r>
            </a:p>
            <a:p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1035" name="Group 1034"/>
          <p:cNvGrpSpPr/>
          <p:nvPr/>
        </p:nvGrpSpPr>
        <p:grpSpPr>
          <a:xfrm>
            <a:off x="3298756" y="1795040"/>
            <a:ext cx="3407051" cy="1649735"/>
            <a:chOff x="2843808" y="4725144"/>
            <a:chExt cx="3312368" cy="1209293"/>
          </a:xfrm>
        </p:grpSpPr>
        <p:sp>
          <p:nvSpPr>
            <p:cNvPr id="5" name="Explosion 2 4"/>
            <p:cNvSpPr/>
            <p:nvPr/>
          </p:nvSpPr>
          <p:spPr>
            <a:xfrm>
              <a:off x="3101896" y="4725144"/>
              <a:ext cx="3054280" cy="936104"/>
            </a:xfrm>
            <a:prstGeom prst="irregularSeal2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800" dirty="0">
                <a:solidFill>
                  <a:srgbClr val="0B192B"/>
                </a:solidFill>
              </a:endParaRPr>
            </a:p>
          </p:txBody>
        </p:sp>
        <p:sp>
          <p:nvSpPr>
            <p:cNvPr id="1025" name="TextBox 1024"/>
            <p:cNvSpPr txBox="1"/>
            <p:nvPr/>
          </p:nvSpPr>
          <p:spPr>
            <a:xfrm>
              <a:off x="2843808" y="4980330"/>
              <a:ext cx="2628292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b="1" dirty="0" smtClean="0">
                  <a:solidFill>
                    <a:srgbClr val="0B192B"/>
                  </a:solidFill>
                </a:rPr>
                <a:t>Laparoscopy</a:t>
              </a:r>
            </a:p>
            <a:p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1036" name="Group 1035"/>
          <p:cNvGrpSpPr/>
          <p:nvPr/>
        </p:nvGrpSpPr>
        <p:grpSpPr>
          <a:xfrm>
            <a:off x="1417187" y="3188940"/>
            <a:ext cx="2477109" cy="954107"/>
            <a:chOff x="6897959" y="5067181"/>
            <a:chExt cx="2477109" cy="954107"/>
          </a:xfrm>
        </p:grpSpPr>
        <p:sp>
          <p:nvSpPr>
            <p:cNvPr id="25" name="Cloud Callout 24"/>
            <p:cNvSpPr/>
            <p:nvPr/>
          </p:nvSpPr>
          <p:spPr>
            <a:xfrm>
              <a:off x="6897959" y="5099739"/>
              <a:ext cx="2477109" cy="561509"/>
            </a:xfrm>
            <a:prstGeom prst="cloudCallout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800">
                <a:solidFill>
                  <a:srgbClr val="0B192B"/>
                </a:solidFill>
              </a:endParaRPr>
            </a:p>
          </p:txBody>
        </p:sp>
        <p:sp>
          <p:nvSpPr>
            <p:cNvPr id="1029" name="TextBox 1028"/>
            <p:cNvSpPr txBox="1"/>
            <p:nvPr/>
          </p:nvSpPr>
          <p:spPr>
            <a:xfrm>
              <a:off x="6915962" y="5067181"/>
              <a:ext cx="2228038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b="1" dirty="0" smtClean="0">
                  <a:solidFill>
                    <a:srgbClr val="0B192B"/>
                  </a:solidFill>
                </a:rPr>
                <a:t>Hysteroscopy</a:t>
              </a:r>
            </a:p>
            <a:p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1037" name="Group 1036"/>
          <p:cNvGrpSpPr/>
          <p:nvPr/>
        </p:nvGrpSpPr>
        <p:grpSpPr>
          <a:xfrm>
            <a:off x="5178007" y="2946116"/>
            <a:ext cx="2556302" cy="1384995"/>
            <a:chOff x="4283968" y="5517232"/>
            <a:chExt cx="2556302" cy="138499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788024" y="5610108"/>
              <a:ext cx="2052246" cy="1131259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26114" lon="21301135" rev="298864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30" name="TextBox 1029"/>
            <p:cNvSpPr txBox="1"/>
            <p:nvPr/>
          </p:nvSpPr>
          <p:spPr>
            <a:xfrm>
              <a:off x="4283968" y="5517232"/>
              <a:ext cx="2275622" cy="138499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b="1" dirty="0" smtClean="0">
                  <a:solidFill>
                    <a:srgbClr val="0B192B"/>
                  </a:solidFill>
                </a:rPr>
                <a:t>Vaginal  approach</a:t>
              </a:r>
              <a:endParaRPr lang="fa-IR" sz="2800" b="1" dirty="0" smtClean="0">
                <a:solidFill>
                  <a:srgbClr val="0B192B"/>
                </a:solidFill>
              </a:endParaRPr>
            </a:p>
            <a:p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1032" name="Group 1031"/>
          <p:cNvGrpSpPr/>
          <p:nvPr/>
        </p:nvGrpSpPr>
        <p:grpSpPr>
          <a:xfrm rot="2235241">
            <a:off x="6124600" y="1152095"/>
            <a:ext cx="3240359" cy="1406716"/>
            <a:chOff x="2771800" y="2852936"/>
            <a:chExt cx="3240359" cy="1152128"/>
          </a:xfrm>
        </p:grpSpPr>
        <p:sp>
          <p:nvSpPr>
            <p:cNvPr id="26" name="Explosion 2 25"/>
            <p:cNvSpPr/>
            <p:nvPr/>
          </p:nvSpPr>
          <p:spPr>
            <a:xfrm>
              <a:off x="2771800" y="2852936"/>
              <a:ext cx="3240359" cy="1152128"/>
            </a:xfrm>
            <a:prstGeom prst="irregularSeal2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800">
                <a:solidFill>
                  <a:srgbClr val="0B192B"/>
                </a:solidFill>
              </a:endParaRPr>
            </a:p>
          </p:txBody>
        </p:sp>
        <p:sp>
          <p:nvSpPr>
            <p:cNvPr id="1031" name="TextBox 1030"/>
            <p:cNvSpPr txBox="1"/>
            <p:nvPr/>
          </p:nvSpPr>
          <p:spPr>
            <a:xfrm>
              <a:off x="3059832" y="3193812"/>
              <a:ext cx="2314054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a-IR" dirty="0" smtClean="0"/>
                <a:t>آ</a:t>
              </a:r>
              <a:r>
                <a:rPr lang="en-US" sz="2800" b="1" dirty="0" smtClean="0">
                  <a:solidFill>
                    <a:srgbClr val="0B192B"/>
                  </a:solidFill>
                </a:rPr>
                <a:t>Hysterectomy</a:t>
              </a:r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  <p:grpSp>
        <p:nvGrpSpPr>
          <p:cNvPr id="1040" name="Group 1039"/>
          <p:cNvGrpSpPr/>
          <p:nvPr/>
        </p:nvGrpSpPr>
        <p:grpSpPr>
          <a:xfrm>
            <a:off x="2540398" y="4149080"/>
            <a:ext cx="4695898" cy="2185214"/>
            <a:chOff x="3285418" y="4071547"/>
            <a:chExt cx="3374814" cy="2227070"/>
          </a:xfrm>
        </p:grpSpPr>
        <p:sp>
          <p:nvSpPr>
            <p:cNvPr id="1038" name="Rounded Rectangular Callout 1037"/>
            <p:cNvSpPr/>
            <p:nvPr/>
          </p:nvSpPr>
          <p:spPr>
            <a:xfrm>
              <a:off x="3397002" y="4077072"/>
              <a:ext cx="3074552" cy="960790"/>
            </a:xfrm>
            <a:prstGeom prst="wedgeRoundRectCallout">
              <a:avLst/>
            </a:prstGeom>
            <a:solidFill>
              <a:srgbClr val="009900"/>
            </a:solidFill>
            <a:ln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039" name="TextBox 1038"/>
            <p:cNvSpPr txBox="1"/>
            <p:nvPr/>
          </p:nvSpPr>
          <p:spPr>
            <a:xfrm>
              <a:off x="3285418" y="4071547"/>
              <a:ext cx="3374814" cy="222707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B192B"/>
                  </a:solidFill>
                </a:rPr>
                <a:t>HIFU± </a:t>
              </a:r>
              <a:r>
                <a:rPr lang="en-US" sz="2800" b="1" dirty="0" err="1" smtClean="0">
                  <a:solidFill>
                    <a:srgbClr val="0B192B"/>
                  </a:solidFill>
                </a:rPr>
                <a:t>Hysteroscopic</a:t>
              </a:r>
              <a:r>
                <a:rPr lang="en-US" sz="2800" b="1" dirty="0" smtClean="0">
                  <a:solidFill>
                    <a:srgbClr val="0B192B"/>
                  </a:solidFill>
                </a:rPr>
                <a:t> suction curettage </a:t>
              </a:r>
            </a:p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100% success, no complication</a:t>
              </a:r>
            </a:p>
            <a:p>
              <a:pPr algn="ctr"/>
              <a:endParaRPr lang="en-US" sz="2800" b="1" dirty="0" smtClean="0">
                <a:solidFill>
                  <a:srgbClr val="0B192B"/>
                </a:solidFill>
              </a:endParaRPr>
            </a:p>
            <a:p>
              <a:pPr algn="ctr"/>
              <a:endParaRPr lang="fa-IR" sz="2800" b="1" dirty="0">
                <a:solidFill>
                  <a:srgbClr val="0B192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774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The literature supports an interventional rather than medical approach</a:t>
            </a:r>
            <a:endParaRPr lang="fa-IR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16" y="1916832"/>
            <a:ext cx="8964488" cy="4525963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medical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compared with surgical </a:t>
            </a:r>
            <a:r>
              <a:rPr lang="en-US" i="1" dirty="0" smtClean="0">
                <a:solidFill>
                  <a:srgbClr val="FF0000"/>
                </a:solidFill>
              </a:rPr>
              <a:t>treatments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</a:p>
          <a:p>
            <a:pPr algn="l" rtl="0"/>
            <a:r>
              <a:rPr lang="en-US" b="1" dirty="0" smtClean="0">
                <a:solidFill>
                  <a:srgbClr val="009900"/>
                </a:solidFill>
              </a:rPr>
              <a:t>slow resolution</a:t>
            </a:r>
          </a:p>
          <a:p>
            <a:pPr algn="l" rtl="0"/>
            <a:endParaRPr lang="en-US" b="1" dirty="0">
              <a:solidFill>
                <a:srgbClr val="009900"/>
              </a:solidFill>
            </a:endParaRPr>
          </a:p>
          <a:p>
            <a:pPr algn="l" rtl="0"/>
            <a:r>
              <a:rPr lang="en-US" b="1" dirty="0" smtClean="0">
                <a:solidFill>
                  <a:srgbClr val="009900"/>
                </a:solidFill>
              </a:rPr>
              <a:t>persisting </a:t>
            </a:r>
            <a:r>
              <a:rPr lang="en-US" b="1" dirty="0">
                <a:solidFill>
                  <a:srgbClr val="009900"/>
                </a:solidFill>
              </a:rPr>
              <a:t>risk of uterine rupture and </a:t>
            </a:r>
            <a:r>
              <a:rPr lang="en-US" b="1" dirty="0" smtClean="0">
                <a:solidFill>
                  <a:srgbClr val="009900"/>
                </a:solidFill>
              </a:rPr>
              <a:t>hemorrhage</a:t>
            </a:r>
          </a:p>
          <a:p>
            <a:pPr marL="0" indent="0" algn="l" rtl="0">
              <a:buNone/>
            </a:pPr>
            <a:endParaRPr lang="en-US" b="1" dirty="0" smtClean="0">
              <a:solidFill>
                <a:srgbClr val="009900"/>
              </a:solidFill>
            </a:endParaRPr>
          </a:p>
          <a:p>
            <a:pPr algn="l" rtl="0"/>
            <a:r>
              <a:rPr lang="en-US" b="1" dirty="0" smtClean="0">
                <a:solidFill>
                  <a:srgbClr val="009900"/>
                </a:solidFill>
              </a:rPr>
              <a:t>need </a:t>
            </a:r>
            <a:r>
              <a:rPr lang="en-US" b="1" dirty="0">
                <a:solidFill>
                  <a:srgbClr val="009900"/>
                </a:solidFill>
              </a:rPr>
              <a:t>for additional </a:t>
            </a:r>
            <a:r>
              <a:rPr lang="en-US" b="1" dirty="0" smtClean="0">
                <a:solidFill>
                  <a:srgbClr val="009900"/>
                </a:solidFill>
              </a:rPr>
              <a:t>treatment</a:t>
            </a:r>
          </a:p>
          <a:p>
            <a:pPr marL="0" indent="0" algn="l" rtl="0">
              <a:buNone/>
            </a:pPr>
            <a:endParaRPr lang="en-US" b="1" dirty="0">
              <a:solidFill>
                <a:srgbClr val="009900"/>
              </a:solidFill>
            </a:endParaRPr>
          </a:p>
          <a:p>
            <a:pPr algn="l" rtl="0"/>
            <a:r>
              <a:rPr lang="en-US" b="1" dirty="0">
                <a:solidFill>
                  <a:srgbClr val="009900"/>
                </a:solidFill>
              </a:rPr>
              <a:t>uncertainty for the women</a:t>
            </a:r>
            <a:endParaRPr lang="fa-IR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776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Depending on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99381"/>
            <a:ext cx="9144000" cy="4525963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3000" b="1" dirty="0" smtClean="0">
                <a:solidFill>
                  <a:srgbClr val="009900"/>
                </a:solidFill>
              </a:rPr>
              <a:t>Availability</a:t>
            </a:r>
          </a:p>
          <a:p>
            <a:pPr marL="0" indent="0" algn="l" rtl="0">
              <a:buNone/>
            </a:pPr>
            <a:endParaRPr lang="en-US" sz="3000" b="1" dirty="0" smtClean="0">
              <a:solidFill>
                <a:srgbClr val="009900"/>
              </a:solidFill>
            </a:endParaRPr>
          </a:p>
          <a:p>
            <a:pPr algn="l" rtl="0"/>
            <a:r>
              <a:rPr lang="en-US" sz="3000" b="1" dirty="0" smtClean="0">
                <a:solidFill>
                  <a:srgbClr val="009900"/>
                </a:solidFill>
              </a:rPr>
              <a:t> </a:t>
            </a:r>
            <a:r>
              <a:rPr lang="en-US" sz="3000" b="1" dirty="0">
                <a:solidFill>
                  <a:srgbClr val="009900"/>
                </a:solidFill>
              </a:rPr>
              <a:t>severity of patient symptoms </a:t>
            </a:r>
            <a:endParaRPr lang="en-US" sz="3000" b="1" dirty="0" smtClean="0">
              <a:solidFill>
                <a:srgbClr val="009900"/>
              </a:solidFill>
            </a:endParaRPr>
          </a:p>
          <a:p>
            <a:pPr marL="0" indent="0" algn="l" rtl="0">
              <a:buNone/>
            </a:pPr>
            <a:endParaRPr lang="en-US" sz="3000" b="1" dirty="0" smtClean="0">
              <a:solidFill>
                <a:srgbClr val="009900"/>
              </a:solidFill>
            </a:endParaRPr>
          </a:p>
          <a:p>
            <a:pPr algn="l" rtl="0"/>
            <a:r>
              <a:rPr lang="en-US" sz="3000" b="1" dirty="0" smtClean="0">
                <a:solidFill>
                  <a:srgbClr val="009900"/>
                </a:solidFill>
              </a:rPr>
              <a:t> </a:t>
            </a:r>
            <a:r>
              <a:rPr lang="en-US" sz="3000" b="1" dirty="0">
                <a:solidFill>
                  <a:srgbClr val="009900"/>
                </a:solidFill>
              </a:rPr>
              <a:t>surgical </a:t>
            </a:r>
            <a:r>
              <a:rPr lang="en-US" sz="3000" b="1" dirty="0" smtClean="0">
                <a:solidFill>
                  <a:srgbClr val="009900"/>
                </a:solidFill>
              </a:rPr>
              <a:t>skills</a:t>
            </a:r>
          </a:p>
          <a:p>
            <a:pPr marL="0" indent="0" algn="l" rtl="0">
              <a:buNone/>
            </a:pPr>
            <a:endParaRPr lang="en-US" sz="3000" b="1" dirty="0" smtClean="0">
              <a:solidFill>
                <a:srgbClr val="009900"/>
              </a:solidFill>
            </a:endParaRPr>
          </a:p>
          <a:p>
            <a:pPr lvl="0" algn="l" rtl="0"/>
            <a:r>
              <a:rPr lang="en-US" sz="3000" b="1" dirty="0">
                <a:solidFill>
                  <a:srgbClr val="009900"/>
                </a:solidFill>
              </a:rPr>
              <a:t>Gestational </a:t>
            </a:r>
            <a:r>
              <a:rPr lang="en-US" sz="3000" b="1" dirty="0" smtClean="0">
                <a:solidFill>
                  <a:srgbClr val="009900"/>
                </a:solidFill>
              </a:rPr>
              <a:t>age</a:t>
            </a:r>
          </a:p>
          <a:p>
            <a:pPr marL="0" lvl="0" indent="0" algn="l" rtl="0">
              <a:buNone/>
            </a:pPr>
            <a:endParaRPr lang="en-US" sz="3000" b="1" dirty="0">
              <a:solidFill>
                <a:srgbClr val="009900"/>
              </a:solidFill>
            </a:endParaRPr>
          </a:p>
          <a:p>
            <a:pPr lvl="0" algn="l" rtl="0"/>
            <a:r>
              <a:rPr lang="en-US" sz="3000" b="1" dirty="0">
                <a:solidFill>
                  <a:srgbClr val="009900"/>
                </a:solidFill>
              </a:rPr>
              <a:t> </a:t>
            </a:r>
            <a:r>
              <a:rPr lang="en-US" sz="3000" b="1" dirty="0" smtClean="0">
                <a:solidFill>
                  <a:srgbClr val="009900"/>
                </a:solidFill>
              </a:rPr>
              <a:t>RMT</a:t>
            </a:r>
          </a:p>
          <a:p>
            <a:pPr marL="0" lvl="0" indent="0" algn="l" rtl="0">
              <a:buNone/>
            </a:pPr>
            <a:endParaRPr lang="en-US" sz="3000" b="1" dirty="0">
              <a:solidFill>
                <a:srgbClr val="009900"/>
              </a:solidFill>
            </a:endParaRPr>
          </a:p>
          <a:p>
            <a:pPr algn="l" rtl="0"/>
            <a:r>
              <a:rPr lang="en-US" sz="3000" b="1" dirty="0">
                <a:solidFill>
                  <a:srgbClr val="009900"/>
                </a:solidFill>
              </a:rPr>
              <a:t> Grow toward the uterine cavity, or invade toward the bladder</a:t>
            </a:r>
            <a:endParaRPr lang="fa-IR" sz="30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4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601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Cases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>
                <a:solidFill>
                  <a:srgbClr val="009900"/>
                </a:solidFill>
              </a:rPr>
              <a:t>RTM&lt;2 mm, </a:t>
            </a:r>
            <a:r>
              <a:rPr lang="en-US" b="1" dirty="0" smtClean="0">
                <a:solidFill>
                  <a:srgbClr val="009900"/>
                </a:solidFill>
              </a:rPr>
              <a:t>GA&lt;8 </a:t>
            </a:r>
            <a:r>
              <a:rPr lang="en-US" b="1" dirty="0">
                <a:solidFill>
                  <a:srgbClr val="009900"/>
                </a:solidFill>
              </a:rPr>
              <a:t>weeks, </a:t>
            </a:r>
            <a:r>
              <a:rPr lang="el-GR" b="1" dirty="0" smtClean="0">
                <a:solidFill>
                  <a:srgbClr val="009900"/>
                </a:solidFill>
              </a:rPr>
              <a:t>β</a:t>
            </a:r>
            <a:r>
              <a:rPr lang="en-US" b="1" dirty="0" err="1" smtClean="0">
                <a:solidFill>
                  <a:srgbClr val="009900"/>
                </a:solidFill>
              </a:rPr>
              <a:t>hCG</a:t>
            </a:r>
            <a:r>
              <a:rPr lang="en-US" b="1" dirty="0" smtClean="0">
                <a:solidFill>
                  <a:srgbClr val="009900"/>
                </a:solidFill>
              </a:rPr>
              <a:t>&lt;5,000 </a:t>
            </a:r>
            <a:r>
              <a:rPr lang="en-US" b="1" dirty="0">
                <a:solidFill>
                  <a:srgbClr val="009900"/>
                </a:solidFill>
              </a:rPr>
              <a:t>IU/L, </a:t>
            </a:r>
            <a:r>
              <a:rPr lang="en-US" b="1" dirty="0" smtClean="0">
                <a:solidFill>
                  <a:srgbClr val="009900"/>
                </a:solidFill>
              </a:rPr>
              <a:t>GS≤2.5 </a:t>
            </a:r>
            <a:r>
              <a:rPr lang="en-US" b="1" dirty="0">
                <a:solidFill>
                  <a:srgbClr val="009900"/>
                </a:solidFill>
              </a:rPr>
              <a:t>cm, </a:t>
            </a:r>
            <a:r>
              <a:rPr lang="en-US" b="1" dirty="0" smtClean="0">
                <a:solidFill>
                  <a:srgbClr val="009900"/>
                </a:solidFill>
              </a:rPr>
              <a:t>FHB –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Systemic methotrexate</a:t>
            </a:r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endParaRPr lang="en-US" b="1" dirty="0"/>
          </a:p>
          <a:p>
            <a:pPr algn="l" rtl="0"/>
            <a:r>
              <a:rPr lang="en-US" b="1" dirty="0">
                <a:solidFill>
                  <a:srgbClr val="009900"/>
                </a:solidFill>
              </a:rPr>
              <a:t>RMT&lt;2 mm, GA&gt; 9 </a:t>
            </a:r>
            <a:r>
              <a:rPr lang="en-US" b="1" dirty="0" err="1">
                <a:solidFill>
                  <a:srgbClr val="009900"/>
                </a:solidFill>
              </a:rPr>
              <a:t>Wk</a:t>
            </a:r>
            <a:r>
              <a:rPr lang="en-US" b="1" dirty="0">
                <a:solidFill>
                  <a:srgbClr val="009900"/>
                </a:solidFill>
              </a:rPr>
              <a:t>, FHB + :</a:t>
            </a:r>
          </a:p>
          <a:p>
            <a:pPr marL="0" indent="0" algn="l" rtl="0">
              <a:buNone/>
            </a:pPr>
            <a:r>
              <a:rPr lang="en-US" b="1" dirty="0"/>
              <a:t>      </a:t>
            </a:r>
            <a:r>
              <a:rPr lang="en-US" dirty="0">
                <a:solidFill>
                  <a:srgbClr val="FF0000"/>
                </a:solidFill>
              </a:rPr>
              <a:t>Removal of GS under </a:t>
            </a:r>
            <a:r>
              <a:rPr lang="en-US" b="1" dirty="0" err="1" smtClean="0">
                <a:solidFill>
                  <a:srgbClr val="FF0000"/>
                </a:solidFill>
              </a:rPr>
              <a:t>laparosopic</a:t>
            </a:r>
            <a:r>
              <a:rPr lang="en-US" dirty="0" smtClean="0">
                <a:solidFill>
                  <a:srgbClr val="FF0000"/>
                </a:solidFill>
              </a:rPr>
              <a:t> monitoring </a:t>
            </a:r>
            <a:r>
              <a:rPr lang="en-US" dirty="0">
                <a:solidFill>
                  <a:srgbClr val="FF0000"/>
                </a:solidFill>
              </a:rPr>
              <a:t>or concomitant laparoscopic repair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0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8399"/>
            <a:ext cx="8130263" cy="6602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35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Hints: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340768"/>
            <a:ext cx="9468544" cy="4929411"/>
          </a:xfrm>
        </p:spPr>
        <p:txBody>
          <a:bodyPr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scar was excised with cold scissors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buNone/>
            </a:pPr>
            <a:endParaRPr lang="en-US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Site </a:t>
            </a:r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identification with the aid of intraoperative TR/TV US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buNone/>
            </a:pPr>
            <a:endParaRPr lang="en-US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nonperfusion</a:t>
            </a:r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hysteroscopy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buNone/>
            </a:pPr>
            <a:endParaRPr lang="en-US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multiple-layer closure, use of interrupted sutures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Anteflexion</a:t>
            </a:r>
            <a:r>
              <a:rPr lang="en-US" sz="28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can be performed by shortening the round ligament fixing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buNone/>
            </a:pPr>
            <a:endParaRPr lang="en-US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fa-IR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9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182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Treatment modalities  for CSP</vt:lpstr>
      <vt:lpstr>PowerPoint Presentation</vt:lpstr>
      <vt:lpstr>The literature supports an interventional rather than medical approach</vt:lpstr>
      <vt:lpstr>Depending on</vt:lpstr>
      <vt:lpstr>Cases</vt:lpstr>
      <vt:lpstr>PowerPoint Presentation</vt:lpstr>
      <vt:lpstr>Hints: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modalities  for CSP</dc:title>
  <dc:creator>user</dc:creator>
  <cp:lastModifiedBy>user</cp:lastModifiedBy>
  <cp:revision>27</cp:revision>
  <dcterms:created xsi:type="dcterms:W3CDTF">2025-02-04T23:05:08Z</dcterms:created>
  <dcterms:modified xsi:type="dcterms:W3CDTF">2025-02-05T02:10:46Z</dcterms:modified>
</cp:coreProperties>
</file>